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f477ecd7d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f477ecd7d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f477ecd7d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f477ecd7d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f6a292ba6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f6a292ba6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f477ecd7d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f477ecd7d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f7bd38733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f7bd387331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f7bd387331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f7bd387331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f7ccb8185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f7ccb8185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f7bd38733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f7bd387331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f7bd387331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f7bd387331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f7bd38733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f7bd38733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f4647fae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f4647fae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f7bd3873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f7bd3873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f7bd38733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f7bd38733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f7bd38733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f7bd3873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f7bd38733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f7bd38733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f7bd38733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f7bd38733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f7bd38733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f7bd38733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f7bd38733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f7bd38733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f7bd38733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f7bd38733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f7bd38733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f7bd38733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f7bd38733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f7bd38733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f4647fae4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f4647fae4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f7bd38733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f7bd38733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f7bd38733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f7bd38733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f7bd38733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f7bd38733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f477ecd7d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f477ecd7d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f7bd38733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f7bd38733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f7bd38733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f7bd38733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f7bd38733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f7bd38733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f7bd38733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f7bd38733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f7bd38733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f7bd38733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f7bd387331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f7bd387331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f4647fae4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f4647fae4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f7bd38733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f7bd38733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f7bd38733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f7bd38733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f7bd387331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f7bd38733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f7bd387331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f7bd387331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f7bd387331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f7bd38733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f7bd387331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f7bd387331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f7bd387331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f7bd387331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f7bd38733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f7bd38733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f7bd387331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f7bd387331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f7bd387331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f7bd387331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f4da0fcc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f4da0fcc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f7bd387331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f7bd387331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f4647fae4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f4647fae4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f477ecd7d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f477ecd7d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f477ecd7d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f477ecd7d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f477ecd7d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f477ecd7d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6.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2.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1.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7.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3.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8.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9.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0.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1.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4.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F2F Meeting</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30-08-2024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76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Cell Type</a:t>
            </a:r>
            <a:r>
              <a:rPr lang="en"/>
              <a:t> Composition CD vs HFHSD</a:t>
            </a:r>
            <a:endParaRPr/>
          </a:p>
        </p:txBody>
      </p:sp>
      <p:pic>
        <p:nvPicPr>
          <p:cNvPr id="114" name="Google Shape;114;p22"/>
          <p:cNvPicPr preferRelativeResize="0"/>
          <p:nvPr/>
        </p:nvPicPr>
        <p:blipFill>
          <a:blip r:embed="rId3">
            <a:alphaModFix/>
          </a:blip>
          <a:stretch>
            <a:fillRect/>
          </a:stretch>
        </p:blipFill>
        <p:spPr>
          <a:xfrm>
            <a:off x="1304363" y="400650"/>
            <a:ext cx="6535285" cy="4342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76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Feature plot - Marker Genes of Various Cell Types</a:t>
            </a:r>
            <a:endParaRPr/>
          </a:p>
        </p:txBody>
      </p:sp>
      <p:pic>
        <p:nvPicPr>
          <p:cNvPr id="120" name="Google Shape;120;p23"/>
          <p:cNvPicPr preferRelativeResize="0"/>
          <p:nvPr/>
        </p:nvPicPr>
        <p:blipFill>
          <a:blip r:embed="rId3">
            <a:alphaModFix/>
          </a:blip>
          <a:stretch>
            <a:fillRect/>
          </a:stretch>
        </p:blipFill>
        <p:spPr>
          <a:xfrm>
            <a:off x="152400" y="903163"/>
            <a:ext cx="8839204" cy="1752303"/>
          </a:xfrm>
          <a:prstGeom prst="rect">
            <a:avLst/>
          </a:prstGeom>
          <a:noFill/>
          <a:ln>
            <a:noFill/>
          </a:ln>
        </p:spPr>
      </p:pic>
      <p:pic>
        <p:nvPicPr>
          <p:cNvPr id="121" name="Google Shape;121;p23"/>
          <p:cNvPicPr preferRelativeResize="0"/>
          <p:nvPr/>
        </p:nvPicPr>
        <p:blipFill>
          <a:blip r:embed="rId4">
            <a:alphaModFix/>
          </a:blip>
          <a:stretch>
            <a:fillRect/>
          </a:stretch>
        </p:blipFill>
        <p:spPr>
          <a:xfrm>
            <a:off x="152400" y="3251028"/>
            <a:ext cx="8839204" cy="1752303"/>
          </a:xfrm>
          <a:prstGeom prst="rect">
            <a:avLst/>
          </a:prstGeom>
          <a:noFill/>
          <a:ln>
            <a:noFill/>
          </a:ln>
        </p:spPr>
      </p:pic>
      <p:sp>
        <p:nvSpPr>
          <p:cNvPr id="122" name="Google Shape;122;p23"/>
          <p:cNvSpPr txBox="1"/>
          <p:nvPr/>
        </p:nvSpPr>
        <p:spPr>
          <a:xfrm>
            <a:off x="2245800" y="496500"/>
            <a:ext cx="4652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rPr>
              <a:t>Intestinal Stem Cell Marker Genes</a:t>
            </a:r>
            <a:endParaRPr sz="1600">
              <a:solidFill>
                <a:schemeClr val="dk1"/>
              </a:solidFill>
            </a:endParaRPr>
          </a:p>
        </p:txBody>
      </p:sp>
      <p:sp>
        <p:nvSpPr>
          <p:cNvPr id="123" name="Google Shape;123;p23"/>
          <p:cNvSpPr txBox="1"/>
          <p:nvPr/>
        </p:nvSpPr>
        <p:spPr>
          <a:xfrm>
            <a:off x="2345825" y="2904800"/>
            <a:ext cx="4636500" cy="40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Enterocyte Marker Genes</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76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Feature plot - Marker Genes of Various Cell Types</a:t>
            </a:r>
            <a:endParaRPr/>
          </a:p>
        </p:txBody>
      </p:sp>
      <p:pic>
        <p:nvPicPr>
          <p:cNvPr id="129" name="Google Shape;129;p24"/>
          <p:cNvPicPr preferRelativeResize="0"/>
          <p:nvPr/>
        </p:nvPicPr>
        <p:blipFill>
          <a:blip r:embed="rId3">
            <a:alphaModFix/>
          </a:blip>
          <a:stretch>
            <a:fillRect/>
          </a:stretch>
        </p:blipFill>
        <p:spPr>
          <a:xfrm>
            <a:off x="-12" y="550463"/>
            <a:ext cx="9144003" cy="1129606"/>
          </a:xfrm>
          <a:prstGeom prst="rect">
            <a:avLst/>
          </a:prstGeom>
          <a:noFill/>
          <a:ln>
            <a:noFill/>
          </a:ln>
        </p:spPr>
      </p:pic>
      <p:pic>
        <p:nvPicPr>
          <p:cNvPr id="130" name="Google Shape;130;p24"/>
          <p:cNvPicPr preferRelativeResize="0"/>
          <p:nvPr/>
        </p:nvPicPr>
        <p:blipFill>
          <a:blip r:embed="rId4">
            <a:alphaModFix/>
          </a:blip>
          <a:stretch>
            <a:fillRect/>
          </a:stretch>
        </p:blipFill>
        <p:spPr>
          <a:xfrm>
            <a:off x="373340" y="1713838"/>
            <a:ext cx="8770662" cy="1738712"/>
          </a:xfrm>
          <a:prstGeom prst="rect">
            <a:avLst/>
          </a:prstGeom>
          <a:noFill/>
          <a:ln>
            <a:noFill/>
          </a:ln>
        </p:spPr>
      </p:pic>
      <p:pic>
        <p:nvPicPr>
          <p:cNvPr id="131" name="Google Shape;131;p24"/>
          <p:cNvPicPr preferRelativeResize="0"/>
          <p:nvPr/>
        </p:nvPicPr>
        <p:blipFill>
          <a:blip r:embed="rId5">
            <a:alphaModFix/>
          </a:blip>
          <a:stretch>
            <a:fillRect/>
          </a:stretch>
        </p:blipFill>
        <p:spPr>
          <a:xfrm>
            <a:off x="1231571" y="3486324"/>
            <a:ext cx="6680868" cy="1657175"/>
          </a:xfrm>
          <a:prstGeom prst="rect">
            <a:avLst/>
          </a:prstGeom>
          <a:noFill/>
          <a:ln>
            <a:noFill/>
          </a:ln>
        </p:spPr>
      </p:pic>
      <p:sp>
        <p:nvSpPr>
          <p:cNvPr id="132" name="Google Shape;132;p24"/>
          <p:cNvSpPr txBox="1"/>
          <p:nvPr/>
        </p:nvSpPr>
        <p:spPr>
          <a:xfrm>
            <a:off x="244025" y="3983175"/>
            <a:ext cx="684900" cy="8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Tuft Cell</a:t>
            </a:r>
            <a:endParaRPr sz="1600"/>
          </a:p>
        </p:txBody>
      </p:sp>
      <p:sp>
        <p:nvSpPr>
          <p:cNvPr id="133" name="Google Shape;133;p24"/>
          <p:cNvSpPr txBox="1"/>
          <p:nvPr/>
        </p:nvSpPr>
        <p:spPr>
          <a:xfrm>
            <a:off x="55100" y="2879850"/>
            <a:ext cx="684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rPr>
              <a:t>EEC</a:t>
            </a:r>
            <a:endParaRPr sz="1600">
              <a:solidFill>
                <a:schemeClr val="dk1"/>
              </a:solidFill>
            </a:endParaRPr>
          </a:p>
        </p:txBody>
      </p:sp>
      <p:sp>
        <p:nvSpPr>
          <p:cNvPr id="134" name="Google Shape;134;p24"/>
          <p:cNvSpPr txBox="1"/>
          <p:nvPr/>
        </p:nvSpPr>
        <p:spPr>
          <a:xfrm>
            <a:off x="-55075" y="1519025"/>
            <a:ext cx="1283100" cy="51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Goblet Cell</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76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Gene Ontology Enrichment Analysis - ENT BP</a:t>
            </a:r>
            <a:endParaRPr/>
          </a:p>
        </p:txBody>
      </p:sp>
      <p:pic>
        <p:nvPicPr>
          <p:cNvPr id="140" name="Google Shape;140;p25"/>
          <p:cNvPicPr preferRelativeResize="0"/>
          <p:nvPr/>
        </p:nvPicPr>
        <p:blipFill>
          <a:blip r:embed="rId3">
            <a:alphaModFix/>
          </a:blip>
          <a:stretch>
            <a:fillRect/>
          </a:stretch>
        </p:blipFill>
        <p:spPr>
          <a:xfrm>
            <a:off x="1410100" y="400650"/>
            <a:ext cx="6323799" cy="4742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76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Gene Ontology Enrichment Analysis - ENT BP</a:t>
            </a:r>
            <a:endParaRPr/>
          </a:p>
        </p:txBody>
      </p:sp>
      <p:pic>
        <p:nvPicPr>
          <p:cNvPr id="146" name="Google Shape;146;p26"/>
          <p:cNvPicPr preferRelativeResize="0"/>
          <p:nvPr/>
        </p:nvPicPr>
        <p:blipFill>
          <a:blip r:embed="rId3">
            <a:alphaModFix/>
          </a:blip>
          <a:stretch>
            <a:fillRect/>
          </a:stretch>
        </p:blipFill>
        <p:spPr>
          <a:xfrm>
            <a:off x="1439150" y="444225"/>
            <a:ext cx="6265701" cy="46992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76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Gene Ontology Enrichment Analysis - ISC BP</a:t>
            </a:r>
            <a:endParaRPr/>
          </a:p>
        </p:txBody>
      </p:sp>
      <p:pic>
        <p:nvPicPr>
          <p:cNvPr id="152" name="Google Shape;152;p27"/>
          <p:cNvPicPr preferRelativeResize="0"/>
          <p:nvPr/>
        </p:nvPicPr>
        <p:blipFill>
          <a:blip r:embed="rId3">
            <a:alphaModFix/>
          </a:blip>
          <a:stretch>
            <a:fillRect/>
          </a:stretch>
        </p:blipFill>
        <p:spPr>
          <a:xfrm>
            <a:off x="1410100" y="400650"/>
            <a:ext cx="6323799" cy="4742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76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Gene Ontology Enrichment Analysis - ISC BP</a:t>
            </a:r>
            <a:endParaRPr/>
          </a:p>
        </p:txBody>
      </p:sp>
      <p:pic>
        <p:nvPicPr>
          <p:cNvPr id="158" name="Google Shape;158;p28"/>
          <p:cNvPicPr preferRelativeResize="0"/>
          <p:nvPr/>
        </p:nvPicPr>
        <p:blipFill>
          <a:blip r:embed="rId3">
            <a:alphaModFix/>
          </a:blip>
          <a:stretch>
            <a:fillRect/>
          </a:stretch>
        </p:blipFill>
        <p:spPr>
          <a:xfrm>
            <a:off x="1410100" y="400650"/>
            <a:ext cx="6323799" cy="47428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76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Gene Ontology Enrichment Analysis - ISC BP</a:t>
            </a:r>
            <a:endParaRPr/>
          </a:p>
        </p:txBody>
      </p:sp>
      <p:pic>
        <p:nvPicPr>
          <p:cNvPr id="164" name="Google Shape;164;p29"/>
          <p:cNvPicPr preferRelativeResize="0"/>
          <p:nvPr/>
        </p:nvPicPr>
        <p:blipFill>
          <a:blip r:embed="rId3">
            <a:alphaModFix/>
          </a:blip>
          <a:stretch>
            <a:fillRect/>
          </a:stretch>
        </p:blipFill>
        <p:spPr>
          <a:xfrm>
            <a:off x="1410092" y="400650"/>
            <a:ext cx="6323808" cy="4742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76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Gene Ontology Enrichment Analysis - GOB - BP</a:t>
            </a:r>
            <a:endParaRPr/>
          </a:p>
        </p:txBody>
      </p:sp>
      <p:pic>
        <p:nvPicPr>
          <p:cNvPr id="170" name="Google Shape;170;p30"/>
          <p:cNvPicPr preferRelativeResize="0"/>
          <p:nvPr/>
        </p:nvPicPr>
        <p:blipFill>
          <a:blip r:embed="rId3">
            <a:alphaModFix/>
          </a:blip>
          <a:stretch>
            <a:fillRect/>
          </a:stretch>
        </p:blipFill>
        <p:spPr>
          <a:xfrm>
            <a:off x="1410100" y="400650"/>
            <a:ext cx="6323799" cy="47428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1"/>
          <p:cNvPicPr preferRelativeResize="0"/>
          <p:nvPr/>
        </p:nvPicPr>
        <p:blipFill>
          <a:blip r:embed="rId3">
            <a:alphaModFix/>
          </a:blip>
          <a:stretch>
            <a:fillRect/>
          </a:stretch>
        </p:blipFill>
        <p:spPr>
          <a:xfrm>
            <a:off x="0" y="743388"/>
            <a:ext cx="9144003" cy="365671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Upstream Analysis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61111"/>
              <a:buFont typeface="Arial"/>
              <a:buNone/>
            </a:pPr>
            <a:r>
              <a:rPr lang="en"/>
              <a:t>1. Quality control graphs of the scRNA-seq dataset</a:t>
            </a:r>
            <a:endParaRPr/>
          </a:p>
          <a:p>
            <a:pPr indent="0" lvl="0" marL="0" rtl="0" algn="l">
              <a:spcBef>
                <a:spcPts val="1200"/>
              </a:spcBef>
              <a:spcAft>
                <a:spcPts val="0"/>
              </a:spcAft>
              <a:buClr>
                <a:schemeClr val="dk1"/>
              </a:buClr>
              <a:buSzPct val="61111"/>
              <a:buFont typeface="Arial"/>
              <a:buNone/>
            </a:pPr>
            <a:r>
              <a:rPr lang="en"/>
              <a:t>2. Cluste</a:t>
            </a:r>
            <a:r>
              <a:rPr lang="en"/>
              <a:t>r</a:t>
            </a:r>
            <a:r>
              <a:rPr lang="en"/>
              <a:t>ed UMAP of the crypt enriched data</a:t>
            </a:r>
            <a:endParaRPr/>
          </a:p>
          <a:p>
            <a:pPr indent="0" lvl="0" marL="0" rtl="0" algn="l">
              <a:spcBef>
                <a:spcPts val="1200"/>
              </a:spcBef>
              <a:spcAft>
                <a:spcPts val="0"/>
              </a:spcAft>
              <a:buClr>
                <a:schemeClr val="dk1"/>
              </a:buClr>
              <a:buSzPct val="61111"/>
              <a:buFont typeface="Arial"/>
              <a:buNone/>
            </a:pPr>
            <a:r>
              <a:rPr lang="en"/>
              <a:t>3. Clustered UMAP of the villus extract data</a:t>
            </a:r>
            <a:endParaRPr/>
          </a:p>
          <a:p>
            <a:pPr indent="0" lvl="0" marL="0" rtl="0" algn="l">
              <a:spcBef>
                <a:spcPts val="1200"/>
              </a:spcBef>
              <a:spcAft>
                <a:spcPts val="0"/>
              </a:spcAft>
              <a:buClr>
                <a:schemeClr val="dk1"/>
              </a:buClr>
              <a:buSzPct val="61111"/>
              <a:buFont typeface="Arial"/>
              <a:buNone/>
            </a:pPr>
            <a:r>
              <a:rPr lang="en"/>
              <a:t>4. Heatmap of marker genes of each cell cluster</a:t>
            </a:r>
            <a:endParaRPr/>
          </a:p>
          <a:p>
            <a:pPr indent="0" lvl="0" marL="0" rtl="0" algn="l">
              <a:spcBef>
                <a:spcPts val="1200"/>
              </a:spcBef>
              <a:spcAft>
                <a:spcPts val="0"/>
              </a:spcAft>
              <a:buClr>
                <a:schemeClr val="dk1"/>
              </a:buClr>
              <a:buSzPct val="61111"/>
              <a:buFont typeface="Arial"/>
              <a:buNone/>
            </a:pPr>
            <a:r>
              <a:rPr lang="en"/>
              <a:t>5. Clustered UMAP of enteroendocrine cells (Although this work might not make the final cut it demonstrates my ability to cluster and annotate certain aspects of the data. Maybe it can be apart of the appendix)</a:t>
            </a:r>
            <a:endParaRPr/>
          </a:p>
          <a:p>
            <a:pPr indent="0" lvl="0" marL="0" rtl="0" algn="l">
              <a:spcBef>
                <a:spcPts val="1200"/>
              </a:spcBef>
              <a:spcAft>
                <a:spcPts val="0"/>
              </a:spcAft>
              <a:buClr>
                <a:schemeClr val="dk1"/>
              </a:buClr>
              <a:buSzPct val="61111"/>
              <a:buFont typeface="Arial"/>
              <a:buNone/>
            </a:pPr>
            <a:r>
              <a:rPr lang="en"/>
              <a:t>6. Stacked </a:t>
            </a:r>
            <a:r>
              <a:rPr lang="en"/>
              <a:t>bar plots</a:t>
            </a:r>
            <a:r>
              <a:rPr lang="en"/>
              <a:t> of the various cell types in CD vs HFHSD</a:t>
            </a:r>
            <a:endParaRPr/>
          </a:p>
          <a:p>
            <a:pPr indent="0" lvl="0" marL="0" rtl="0" algn="l">
              <a:spcBef>
                <a:spcPts val="1200"/>
              </a:spcBef>
              <a:spcAft>
                <a:spcPts val="0"/>
              </a:spcAft>
              <a:buClr>
                <a:schemeClr val="dk1"/>
              </a:buClr>
              <a:buSzPct val="61111"/>
              <a:buFont typeface="Arial"/>
              <a:buNone/>
            </a:pPr>
            <a:r>
              <a:rPr lang="en"/>
              <a:t>7. Feature plot of marker genes for the various cell types</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2"/>
          <p:cNvPicPr preferRelativeResize="0"/>
          <p:nvPr/>
        </p:nvPicPr>
        <p:blipFill>
          <a:blip r:embed="rId3">
            <a:alphaModFix/>
          </a:blip>
          <a:stretch>
            <a:fillRect/>
          </a:stretch>
        </p:blipFill>
        <p:spPr>
          <a:xfrm>
            <a:off x="0" y="743405"/>
            <a:ext cx="9144003" cy="365669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3"/>
          <p:cNvPicPr preferRelativeResize="0"/>
          <p:nvPr/>
        </p:nvPicPr>
        <p:blipFill>
          <a:blip r:embed="rId3">
            <a:alphaModFix/>
          </a:blip>
          <a:stretch>
            <a:fillRect/>
          </a:stretch>
        </p:blipFill>
        <p:spPr>
          <a:xfrm>
            <a:off x="0" y="743388"/>
            <a:ext cx="9144003" cy="36567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nvSpPr>
        <p:spPr>
          <a:xfrm>
            <a:off x="2513550" y="2107350"/>
            <a:ext cx="4116900" cy="4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Enterocyte Cell Pathway Analysis</a:t>
            </a:r>
            <a:endParaRPr sz="1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5"/>
          <p:cNvPicPr preferRelativeResize="0"/>
          <p:nvPr/>
        </p:nvPicPr>
        <p:blipFill>
          <a:blip r:embed="rId3">
            <a:alphaModFix/>
          </a:blip>
          <a:stretch>
            <a:fillRect/>
          </a:stretch>
        </p:blipFill>
        <p:spPr>
          <a:xfrm>
            <a:off x="45775" y="333475"/>
            <a:ext cx="4040700" cy="4040700"/>
          </a:xfrm>
          <a:prstGeom prst="rect">
            <a:avLst/>
          </a:prstGeom>
          <a:noFill/>
          <a:ln>
            <a:noFill/>
          </a:ln>
        </p:spPr>
      </p:pic>
      <p:pic>
        <p:nvPicPr>
          <p:cNvPr id="196" name="Google Shape;196;p35"/>
          <p:cNvPicPr preferRelativeResize="0"/>
          <p:nvPr/>
        </p:nvPicPr>
        <p:blipFill>
          <a:blip r:embed="rId4">
            <a:alphaModFix/>
          </a:blip>
          <a:stretch>
            <a:fillRect/>
          </a:stretch>
        </p:blipFill>
        <p:spPr>
          <a:xfrm>
            <a:off x="4086476" y="333475"/>
            <a:ext cx="5057524" cy="40406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3">
            <a:alphaModFix/>
          </a:blip>
          <a:stretch>
            <a:fillRect/>
          </a:stretch>
        </p:blipFill>
        <p:spPr>
          <a:xfrm>
            <a:off x="0" y="647700"/>
            <a:ext cx="3848100" cy="3848100"/>
          </a:xfrm>
          <a:prstGeom prst="rect">
            <a:avLst/>
          </a:prstGeom>
          <a:noFill/>
          <a:ln>
            <a:noFill/>
          </a:ln>
        </p:spPr>
      </p:pic>
      <p:pic>
        <p:nvPicPr>
          <p:cNvPr id="202" name="Google Shape;202;p36"/>
          <p:cNvPicPr preferRelativeResize="0"/>
          <p:nvPr/>
        </p:nvPicPr>
        <p:blipFill>
          <a:blip r:embed="rId4">
            <a:alphaModFix/>
          </a:blip>
          <a:stretch>
            <a:fillRect/>
          </a:stretch>
        </p:blipFill>
        <p:spPr>
          <a:xfrm>
            <a:off x="3848100" y="270500"/>
            <a:ext cx="5295901" cy="437309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7"/>
          <p:cNvPicPr preferRelativeResize="0"/>
          <p:nvPr/>
        </p:nvPicPr>
        <p:blipFill>
          <a:blip r:embed="rId3">
            <a:alphaModFix/>
          </a:blip>
          <a:stretch>
            <a:fillRect/>
          </a:stretch>
        </p:blipFill>
        <p:spPr>
          <a:xfrm>
            <a:off x="0" y="809863"/>
            <a:ext cx="3523774" cy="3523774"/>
          </a:xfrm>
          <a:prstGeom prst="rect">
            <a:avLst/>
          </a:prstGeom>
          <a:noFill/>
          <a:ln>
            <a:noFill/>
          </a:ln>
        </p:spPr>
      </p:pic>
      <p:pic>
        <p:nvPicPr>
          <p:cNvPr id="208" name="Google Shape;208;p37"/>
          <p:cNvPicPr preferRelativeResize="0"/>
          <p:nvPr/>
        </p:nvPicPr>
        <p:blipFill>
          <a:blip r:embed="rId4">
            <a:alphaModFix/>
          </a:blip>
          <a:stretch>
            <a:fillRect/>
          </a:stretch>
        </p:blipFill>
        <p:spPr>
          <a:xfrm>
            <a:off x="3523775" y="189813"/>
            <a:ext cx="5620225" cy="476387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8"/>
          <p:cNvPicPr preferRelativeResize="0"/>
          <p:nvPr/>
        </p:nvPicPr>
        <p:blipFill>
          <a:blip r:embed="rId3">
            <a:alphaModFix/>
          </a:blip>
          <a:stretch>
            <a:fillRect/>
          </a:stretch>
        </p:blipFill>
        <p:spPr>
          <a:xfrm>
            <a:off x="2017563" y="17300"/>
            <a:ext cx="5108876" cy="5108876"/>
          </a:xfrm>
          <a:prstGeom prst="rect">
            <a:avLst/>
          </a:prstGeom>
          <a:noFill/>
          <a:ln>
            <a:noFill/>
          </a:ln>
        </p:spPr>
      </p:pic>
      <p:sp>
        <p:nvSpPr>
          <p:cNvPr id="214" name="Google Shape;214;p38"/>
          <p:cNvSpPr txBox="1"/>
          <p:nvPr/>
        </p:nvSpPr>
        <p:spPr>
          <a:xfrm>
            <a:off x="7620000" y="1859388"/>
            <a:ext cx="1180800" cy="14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Error Loading KEGG Graph</a:t>
            </a:r>
            <a:endParaRPr sz="1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9"/>
          <p:cNvPicPr preferRelativeResize="0"/>
          <p:nvPr/>
        </p:nvPicPr>
        <p:blipFill>
          <a:blip r:embed="rId3">
            <a:alphaModFix/>
          </a:blip>
          <a:stretch>
            <a:fillRect/>
          </a:stretch>
        </p:blipFill>
        <p:spPr>
          <a:xfrm>
            <a:off x="0" y="375488"/>
            <a:ext cx="4392525" cy="4392525"/>
          </a:xfrm>
          <a:prstGeom prst="rect">
            <a:avLst/>
          </a:prstGeom>
          <a:noFill/>
          <a:ln>
            <a:noFill/>
          </a:ln>
        </p:spPr>
      </p:pic>
      <p:pic>
        <p:nvPicPr>
          <p:cNvPr id="220" name="Google Shape;220;p39"/>
          <p:cNvPicPr preferRelativeResize="0"/>
          <p:nvPr/>
        </p:nvPicPr>
        <p:blipFill>
          <a:blip r:embed="rId4">
            <a:alphaModFix/>
          </a:blip>
          <a:stretch>
            <a:fillRect/>
          </a:stretch>
        </p:blipFill>
        <p:spPr>
          <a:xfrm>
            <a:off x="4498230" y="0"/>
            <a:ext cx="4606394"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0"/>
          <p:cNvSpPr txBox="1"/>
          <p:nvPr/>
        </p:nvSpPr>
        <p:spPr>
          <a:xfrm>
            <a:off x="2513550" y="2107350"/>
            <a:ext cx="4116900" cy="4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Intestinal Stem Cell Pathway Analysis</a:t>
            </a:r>
            <a:endParaRPr sz="18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41"/>
          <p:cNvPicPr preferRelativeResize="0"/>
          <p:nvPr/>
        </p:nvPicPr>
        <p:blipFill>
          <a:blip r:embed="rId3">
            <a:alphaModFix/>
          </a:blip>
          <a:stretch>
            <a:fillRect/>
          </a:stretch>
        </p:blipFill>
        <p:spPr>
          <a:xfrm>
            <a:off x="0" y="654788"/>
            <a:ext cx="3833925" cy="3833925"/>
          </a:xfrm>
          <a:prstGeom prst="rect">
            <a:avLst/>
          </a:prstGeom>
          <a:noFill/>
          <a:ln>
            <a:noFill/>
          </a:ln>
        </p:spPr>
      </p:pic>
      <p:pic>
        <p:nvPicPr>
          <p:cNvPr id="231" name="Google Shape;231;p41"/>
          <p:cNvPicPr preferRelativeResize="0"/>
          <p:nvPr/>
        </p:nvPicPr>
        <p:blipFill>
          <a:blip r:embed="rId4">
            <a:alphaModFix/>
          </a:blip>
          <a:stretch>
            <a:fillRect/>
          </a:stretch>
        </p:blipFill>
        <p:spPr>
          <a:xfrm>
            <a:off x="3833925" y="464563"/>
            <a:ext cx="5310075" cy="42144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Downstream Analysis</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61111"/>
              <a:buFont typeface="Arial"/>
              <a:buNone/>
            </a:pPr>
            <a:r>
              <a:rPr lang="en"/>
              <a:t>8. KEGG enrichment pathway results (ridgeplots of log2FC values) SM- focus on enterocytes, ISCs and goblet cells (in that priority order)</a:t>
            </a:r>
            <a:endParaRPr/>
          </a:p>
          <a:p>
            <a:pPr indent="0" lvl="0" marL="0" rtl="0" algn="l">
              <a:spcBef>
                <a:spcPts val="1200"/>
              </a:spcBef>
              <a:spcAft>
                <a:spcPts val="0"/>
              </a:spcAft>
              <a:buClr>
                <a:schemeClr val="dk1"/>
              </a:buClr>
              <a:buSzPct val="61111"/>
              <a:buFont typeface="Arial"/>
              <a:buNone/>
            </a:pPr>
            <a:r>
              <a:rPr lang="en"/>
              <a:t>9. GO term enrichment results (For the three GO term classes BP, MF, CC)</a:t>
            </a:r>
            <a:endParaRPr/>
          </a:p>
          <a:p>
            <a:pPr indent="0" lvl="0" marL="0" rtl="0" algn="l">
              <a:spcBef>
                <a:spcPts val="1200"/>
              </a:spcBef>
              <a:spcAft>
                <a:spcPts val="0"/>
              </a:spcAft>
              <a:buClr>
                <a:schemeClr val="dk1"/>
              </a:buClr>
              <a:buSzPct val="61111"/>
              <a:buFont typeface="Arial"/>
              <a:buNone/>
            </a:pPr>
            <a:r>
              <a:rPr lang="en"/>
              <a:t>10. Specific KEGG pathway analyses (Heatmaps of gene expressions and corresponding KEGG Graphs as seen in the last two meetings).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N.B. </a:t>
            </a:r>
            <a:r>
              <a:rPr lang="en"/>
              <a:t>Relevant pathways to focus on include lipid metabolism - PPAR/Glycolysis &amp; glucogenesis and potentially oxidative phosphorylation; protein folding/degradation – proteasome, HSPs, ER; barrier function &amp; tight junction proteins is your validation control of the intestinal epithelium based on previous reports. I suggest you also include inflammation pathways such as JAK/STAT, NFkB and cytokines to show that inflammation is very little associated with the epithelium in the diabetic mice (this can be added as appendix)</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2"/>
          <p:cNvPicPr preferRelativeResize="0"/>
          <p:nvPr/>
        </p:nvPicPr>
        <p:blipFill>
          <a:blip r:embed="rId3">
            <a:alphaModFix/>
          </a:blip>
          <a:stretch>
            <a:fillRect/>
          </a:stretch>
        </p:blipFill>
        <p:spPr>
          <a:xfrm>
            <a:off x="0" y="471125"/>
            <a:ext cx="4201249" cy="4201249"/>
          </a:xfrm>
          <a:prstGeom prst="rect">
            <a:avLst/>
          </a:prstGeom>
          <a:noFill/>
          <a:ln>
            <a:noFill/>
          </a:ln>
        </p:spPr>
      </p:pic>
      <p:pic>
        <p:nvPicPr>
          <p:cNvPr id="237" name="Google Shape;237;p42"/>
          <p:cNvPicPr preferRelativeResize="0"/>
          <p:nvPr/>
        </p:nvPicPr>
        <p:blipFill>
          <a:blip r:embed="rId4">
            <a:alphaModFix/>
          </a:blip>
          <a:stretch>
            <a:fillRect/>
          </a:stretch>
        </p:blipFill>
        <p:spPr>
          <a:xfrm>
            <a:off x="4201261" y="0"/>
            <a:ext cx="4942739"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43"/>
          <p:cNvPicPr preferRelativeResize="0"/>
          <p:nvPr/>
        </p:nvPicPr>
        <p:blipFill>
          <a:blip r:embed="rId3">
            <a:alphaModFix/>
          </a:blip>
          <a:stretch>
            <a:fillRect/>
          </a:stretch>
        </p:blipFill>
        <p:spPr>
          <a:xfrm>
            <a:off x="0" y="532763"/>
            <a:ext cx="4077975" cy="4077975"/>
          </a:xfrm>
          <a:prstGeom prst="rect">
            <a:avLst/>
          </a:prstGeom>
          <a:noFill/>
          <a:ln>
            <a:noFill/>
          </a:ln>
        </p:spPr>
      </p:pic>
      <p:pic>
        <p:nvPicPr>
          <p:cNvPr id="243" name="Google Shape;243;p43"/>
          <p:cNvPicPr preferRelativeResize="0"/>
          <p:nvPr/>
        </p:nvPicPr>
        <p:blipFill>
          <a:blip r:embed="rId4">
            <a:alphaModFix/>
          </a:blip>
          <a:stretch>
            <a:fillRect/>
          </a:stretch>
        </p:blipFill>
        <p:spPr>
          <a:xfrm>
            <a:off x="4325085" y="12"/>
            <a:ext cx="4606391"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4"/>
          <p:cNvSpPr txBox="1"/>
          <p:nvPr/>
        </p:nvSpPr>
        <p:spPr>
          <a:xfrm>
            <a:off x="2513550" y="2107350"/>
            <a:ext cx="4116900" cy="4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Goblet Cell</a:t>
            </a:r>
            <a:r>
              <a:rPr lang="en" sz="1800">
                <a:solidFill>
                  <a:schemeClr val="dk2"/>
                </a:solidFill>
              </a:rPr>
              <a:t> Pathway Analysis</a:t>
            </a:r>
            <a:endParaRPr sz="18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5"/>
          <p:cNvPicPr preferRelativeResize="0"/>
          <p:nvPr/>
        </p:nvPicPr>
        <p:blipFill>
          <a:blip r:embed="rId3">
            <a:alphaModFix/>
          </a:blip>
          <a:stretch>
            <a:fillRect/>
          </a:stretch>
        </p:blipFill>
        <p:spPr>
          <a:xfrm>
            <a:off x="0" y="672575"/>
            <a:ext cx="3798375" cy="3798375"/>
          </a:xfrm>
          <a:prstGeom prst="rect">
            <a:avLst/>
          </a:prstGeom>
          <a:noFill/>
          <a:ln>
            <a:noFill/>
          </a:ln>
        </p:spPr>
      </p:pic>
      <p:pic>
        <p:nvPicPr>
          <p:cNvPr id="254" name="Google Shape;254;p45"/>
          <p:cNvPicPr preferRelativeResize="0"/>
          <p:nvPr/>
        </p:nvPicPr>
        <p:blipFill>
          <a:blip r:embed="rId4">
            <a:alphaModFix/>
          </a:blip>
          <a:stretch>
            <a:fillRect/>
          </a:stretch>
        </p:blipFill>
        <p:spPr>
          <a:xfrm>
            <a:off x="3798375" y="553954"/>
            <a:ext cx="5345624" cy="403559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6"/>
          <p:cNvPicPr preferRelativeResize="0"/>
          <p:nvPr/>
        </p:nvPicPr>
        <p:blipFill>
          <a:blip r:embed="rId3">
            <a:alphaModFix/>
          </a:blip>
          <a:stretch>
            <a:fillRect/>
          </a:stretch>
        </p:blipFill>
        <p:spPr>
          <a:xfrm>
            <a:off x="0" y="560325"/>
            <a:ext cx="4022850" cy="4022850"/>
          </a:xfrm>
          <a:prstGeom prst="rect">
            <a:avLst/>
          </a:prstGeom>
          <a:noFill/>
          <a:ln>
            <a:noFill/>
          </a:ln>
        </p:spPr>
      </p:pic>
      <p:pic>
        <p:nvPicPr>
          <p:cNvPr id="260" name="Google Shape;260;p46"/>
          <p:cNvPicPr preferRelativeResize="0"/>
          <p:nvPr/>
        </p:nvPicPr>
        <p:blipFill>
          <a:blip r:embed="rId4">
            <a:alphaModFix/>
          </a:blip>
          <a:stretch>
            <a:fillRect/>
          </a:stretch>
        </p:blipFill>
        <p:spPr>
          <a:xfrm>
            <a:off x="4022850" y="525988"/>
            <a:ext cx="5121149" cy="409151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7"/>
          <p:cNvSpPr txBox="1"/>
          <p:nvPr/>
        </p:nvSpPr>
        <p:spPr>
          <a:xfrm>
            <a:off x="2513550" y="2107350"/>
            <a:ext cx="4116900" cy="4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Metabolism Pathway</a:t>
            </a:r>
            <a:r>
              <a:rPr lang="en" sz="1800">
                <a:solidFill>
                  <a:schemeClr val="dk2"/>
                </a:solidFill>
              </a:rPr>
              <a:t> Analysis</a:t>
            </a:r>
            <a:endParaRPr sz="180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8"/>
          <p:cNvPicPr preferRelativeResize="0"/>
          <p:nvPr/>
        </p:nvPicPr>
        <p:blipFill>
          <a:blip r:embed="rId3">
            <a:alphaModFix/>
          </a:blip>
          <a:stretch>
            <a:fillRect/>
          </a:stretch>
        </p:blipFill>
        <p:spPr>
          <a:xfrm>
            <a:off x="283400" y="396425"/>
            <a:ext cx="4350649" cy="4350649"/>
          </a:xfrm>
          <a:prstGeom prst="rect">
            <a:avLst/>
          </a:prstGeom>
          <a:noFill/>
          <a:ln>
            <a:noFill/>
          </a:ln>
        </p:spPr>
      </p:pic>
      <p:pic>
        <p:nvPicPr>
          <p:cNvPr id="271" name="Google Shape;271;p48"/>
          <p:cNvPicPr preferRelativeResize="0"/>
          <p:nvPr/>
        </p:nvPicPr>
        <p:blipFill>
          <a:blip r:embed="rId4">
            <a:alphaModFix/>
          </a:blip>
          <a:stretch>
            <a:fillRect/>
          </a:stretch>
        </p:blipFill>
        <p:spPr>
          <a:xfrm>
            <a:off x="4970404" y="0"/>
            <a:ext cx="3598945" cy="5143500"/>
          </a:xfrm>
          <a:prstGeom prst="rect">
            <a:avLst/>
          </a:prstGeom>
          <a:noFill/>
          <a:ln>
            <a:noFill/>
          </a:ln>
        </p:spPr>
      </p:pic>
      <p:sp>
        <p:nvSpPr>
          <p:cNvPr id="272" name="Google Shape;272;p48"/>
          <p:cNvSpPr txBox="1"/>
          <p:nvPr/>
        </p:nvSpPr>
        <p:spPr>
          <a:xfrm>
            <a:off x="5966900" y="-86600"/>
            <a:ext cx="17115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Enterocytes</a:t>
            </a: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9"/>
          <p:cNvPicPr preferRelativeResize="0"/>
          <p:nvPr/>
        </p:nvPicPr>
        <p:blipFill>
          <a:blip r:embed="rId3">
            <a:alphaModFix/>
          </a:blip>
          <a:stretch>
            <a:fillRect/>
          </a:stretch>
        </p:blipFill>
        <p:spPr>
          <a:xfrm>
            <a:off x="0" y="561662"/>
            <a:ext cx="4020176" cy="4020176"/>
          </a:xfrm>
          <a:prstGeom prst="rect">
            <a:avLst/>
          </a:prstGeom>
          <a:noFill/>
          <a:ln>
            <a:noFill/>
          </a:ln>
        </p:spPr>
      </p:pic>
      <p:pic>
        <p:nvPicPr>
          <p:cNvPr id="278" name="Google Shape;278;p49"/>
          <p:cNvPicPr preferRelativeResize="0"/>
          <p:nvPr/>
        </p:nvPicPr>
        <p:blipFill>
          <a:blip r:embed="rId4">
            <a:alphaModFix/>
          </a:blip>
          <a:stretch>
            <a:fillRect/>
          </a:stretch>
        </p:blipFill>
        <p:spPr>
          <a:xfrm>
            <a:off x="4020175" y="719231"/>
            <a:ext cx="5123827" cy="3705030"/>
          </a:xfrm>
          <a:prstGeom prst="rect">
            <a:avLst/>
          </a:prstGeom>
          <a:noFill/>
          <a:ln>
            <a:noFill/>
          </a:ln>
        </p:spPr>
      </p:pic>
      <p:sp>
        <p:nvSpPr>
          <p:cNvPr id="279" name="Google Shape;279;p49"/>
          <p:cNvSpPr txBox="1"/>
          <p:nvPr/>
        </p:nvSpPr>
        <p:spPr>
          <a:xfrm>
            <a:off x="5910550" y="646125"/>
            <a:ext cx="1637400" cy="3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Enterocytes</a:t>
            </a: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0"/>
          <p:cNvSpPr txBox="1"/>
          <p:nvPr/>
        </p:nvSpPr>
        <p:spPr>
          <a:xfrm>
            <a:off x="1470450" y="2107350"/>
            <a:ext cx="6203100" cy="4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Protein Folding/Degradation</a:t>
            </a:r>
            <a:r>
              <a:rPr lang="en" sz="1800">
                <a:solidFill>
                  <a:schemeClr val="dk2"/>
                </a:solidFill>
              </a:rPr>
              <a:t> Pathway Analysis</a:t>
            </a:r>
            <a:endParaRPr sz="18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51"/>
          <p:cNvPicPr preferRelativeResize="0"/>
          <p:nvPr/>
        </p:nvPicPr>
        <p:blipFill>
          <a:blip r:embed="rId3">
            <a:alphaModFix/>
          </a:blip>
          <a:stretch>
            <a:fillRect/>
          </a:stretch>
        </p:blipFill>
        <p:spPr>
          <a:xfrm>
            <a:off x="0" y="375488"/>
            <a:ext cx="4392525" cy="4392525"/>
          </a:xfrm>
          <a:prstGeom prst="rect">
            <a:avLst/>
          </a:prstGeom>
          <a:noFill/>
          <a:ln>
            <a:noFill/>
          </a:ln>
        </p:spPr>
      </p:pic>
      <p:pic>
        <p:nvPicPr>
          <p:cNvPr id="290" name="Google Shape;290;p51"/>
          <p:cNvPicPr preferRelativeResize="0"/>
          <p:nvPr/>
        </p:nvPicPr>
        <p:blipFill>
          <a:blip r:embed="rId4">
            <a:alphaModFix/>
          </a:blip>
          <a:stretch>
            <a:fillRect/>
          </a:stretch>
        </p:blipFill>
        <p:spPr>
          <a:xfrm>
            <a:off x="4498230" y="0"/>
            <a:ext cx="4606394" cy="5143500"/>
          </a:xfrm>
          <a:prstGeom prst="rect">
            <a:avLst/>
          </a:prstGeom>
          <a:noFill/>
          <a:ln>
            <a:noFill/>
          </a:ln>
        </p:spPr>
      </p:pic>
      <p:sp>
        <p:nvSpPr>
          <p:cNvPr id="291" name="Google Shape;291;p51"/>
          <p:cNvSpPr txBox="1"/>
          <p:nvPr/>
        </p:nvSpPr>
        <p:spPr>
          <a:xfrm>
            <a:off x="5919675" y="-73675"/>
            <a:ext cx="1786800" cy="28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rPr>
              <a:t>Enterocytes</a:t>
            </a:r>
            <a:endParaRPr sz="15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152400" y="2815197"/>
            <a:ext cx="8839202" cy="2139562"/>
          </a:xfrm>
          <a:prstGeom prst="rect">
            <a:avLst/>
          </a:prstGeom>
          <a:noFill/>
          <a:ln>
            <a:noFill/>
          </a:ln>
        </p:spPr>
      </p:pic>
      <p:pic>
        <p:nvPicPr>
          <p:cNvPr id="73" name="Google Shape;73;p16"/>
          <p:cNvPicPr preferRelativeResize="0"/>
          <p:nvPr/>
        </p:nvPicPr>
        <p:blipFill>
          <a:blip r:embed="rId4">
            <a:alphaModFix/>
          </a:blip>
          <a:stretch>
            <a:fillRect/>
          </a:stretch>
        </p:blipFill>
        <p:spPr>
          <a:xfrm>
            <a:off x="152425" y="432200"/>
            <a:ext cx="8839128" cy="2139550"/>
          </a:xfrm>
          <a:prstGeom prst="rect">
            <a:avLst/>
          </a:prstGeom>
          <a:noFill/>
          <a:ln>
            <a:noFill/>
          </a:ln>
        </p:spPr>
      </p:pic>
      <p:sp>
        <p:nvSpPr>
          <p:cNvPr id="74" name="Google Shape;74;p16"/>
          <p:cNvSpPr txBox="1"/>
          <p:nvPr>
            <p:ph type="title"/>
          </p:nvPr>
        </p:nvSpPr>
        <p:spPr>
          <a:xfrm>
            <a:off x="311700" y="-76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Quality Control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52"/>
          <p:cNvPicPr preferRelativeResize="0"/>
          <p:nvPr/>
        </p:nvPicPr>
        <p:blipFill>
          <a:blip r:embed="rId3">
            <a:alphaModFix/>
          </a:blip>
          <a:stretch>
            <a:fillRect/>
          </a:stretch>
        </p:blipFill>
        <p:spPr>
          <a:xfrm>
            <a:off x="1933400" y="0"/>
            <a:ext cx="5277199" cy="51434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53"/>
          <p:cNvPicPr preferRelativeResize="0"/>
          <p:nvPr/>
        </p:nvPicPr>
        <p:blipFill>
          <a:blip r:embed="rId3">
            <a:alphaModFix/>
          </a:blip>
          <a:stretch>
            <a:fillRect/>
          </a:stretch>
        </p:blipFill>
        <p:spPr>
          <a:xfrm>
            <a:off x="133825" y="0"/>
            <a:ext cx="3506012" cy="5143501"/>
          </a:xfrm>
          <a:prstGeom prst="rect">
            <a:avLst/>
          </a:prstGeom>
          <a:noFill/>
          <a:ln>
            <a:noFill/>
          </a:ln>
        </p:spPr>
      </p:pic>
      <p:pic>
        <p:nvPicPr>
          <p:cNvPr id="302" name="Google Shape;302;p53"/>
          <p:cNvPicPr preferRelativeResize="0"/>
          <p:nvPr/>
        </p:nvPicPr>
        <p:blipFill>
          <a:blip r:embed="rId4">
            <a:alphaModFix/>
          </a:blip>
          <a:stretch>
            <a:fillRect/>
          </a:stretch>
        </p:blipFill>
        <p:spPr>
          <a:xfrm>
            <a:off x="3639825" y="626325"/>
            <a:ext cx="5504175" cy="3890861"/>
          </a:xfrm>
          <a:prstGeom prst="rect">
            <a:avLst/>
          </a:prstGeom>
          <a:noFill/>
          <a:ln>
            <a:noFill/>
          </a:ln>
        </p:spPr>
      </p:pic>
      <p:sp>
        <p:nvSpPr>
          <p:cNvPr id="303" name="Google Shape;303;p53"/>
          <p:cNvSpPr txBox="1"/>
          <p:nvPr/>
        </p:nvSpPr>
        <p:spPr>
          <a:xfrm>
            <a:off x="4793950" y="535025"/>
            <a:ext cx="3078000" cy="4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Enterocyte Progenitor</a:t>
            </a:r>
            <a:endParaRPr>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4"/>
          <p:cNvSpPr txBox="1"/>
          <p:nvPr/>
        </p:nvSpPr>
        <p:spPr>
          <a:xfrm>
            <a:off x="1470450" y="2107350"/>
            <a:ext cx="6203100" cy="4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Barrier Function</a:t>
            </a:r>
            <a:r>
              <a:rPr lang="en" sz="1800">
                <a:solidFill>
                  <a:schemeClr val="dk2"/>
                </a:solidFill>
              </a:rPr>
              <a:t> Pathway Analysis</a:t>
            </a:r>
            <a:endParaRPr sz="1800">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55"/>
          <p:cNvPicPr preferRelativeResize="0"/>
          <p:nvPr/>
        </p:nvPicPr>
        <p:blipFill>
          <a:blip r:embed="rId3">
            <a:alphaModFix/>
          </a:blip>
          <a:stretch>
            <a:fillRect/>
          </a:stretch>
        </p:blipFill>
        <p:spPr>
          <a:xfrm>
            <a:off x="173150" y="0"/>
            <a:ext cx="3506012" cy="5143501"/>
          </a:xfrm>
          <a:prstGeom prst="rect">
            <a:avLst/>
          </a:prstGeom>
          <a:noFill/>
          <a:ln>
            <a:noFill/>
          </a:ln>
        </p:spPr>
      </p:pic>
      <p:pic>
        <p:nvPicPr>
          <p:cNvPr id="314" name="Google Shape;314;p55"/>
          <p:cNvPicPr preferRelativeResize="0"/>
          <p:nvPr/>
        </p:nvPicPr>
        <p:blipFill>
          <a:blip r:embed="rId4">
            <a:alphaModFix/>
          </a:blip>
          <a:stretch>
            <a:fillRect/>
          </a:stretch>
        </p:blipFill>
        <p:spPr>
          <a:xfrm>
            <a:off x="3776853" y="6000"/>
            <a:ext cx="5367147" cy="5143501"/>
          </a:xfrm>
          <a:prstGeom prst="rect">
            <a:avLst/>
          </a:prstGeom>
          <a:noFill/>
          <a:ln>
            <a:noFill/>
          </a:ln>
        </p:spPr>
      </p:pic>
      <p:sp>
        <p:nvSpPr>
          <p:cNvPr id="315" name="Google Shape;315;p55"/>
          <p:cNvSpPr txBox="1"/>
          <p:nvPr/>
        </p:nvSpPr>
        <p:spPr>
          <a:xfrm>
            <a:off x="5691375" y="55100"/>
            <a:ext cx="17319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Enterocyte</a:t>
            </a:r>
            <a:endParaRPr>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56"/>
          <p:cNvPicPr preferRelativeResize="0"/>
          <p:nvPr/>
        </p:nvPicPr>
        <p:blipFill>
          <a:blip r:embed="rId3">
            <a:alphaModFix/>
          </a:blip>
          <a:stretch>
            <a:fillRect/>
          </a:stretch>
        </p:blipFill>
        <p:spPr>
          <a:xfrm>
            <a:off x="42225" y="0"/>
            <a:ext cx="3506012" cy="5143501"/>
          </a:xfrm>
          <a:prstGeom prst="rect">
            <a:avLst/>
          </a:prstGeom>
          <a:noFill/>
          <a:ln>
            <a:noFill/>
          </a:ln>
        </p:spPr>
      </p:pic>
      <p:pic>
        <p:nvPicPr>
          <p:cNvPr id="321" name="Google Shape;321;p56"/>
          <p:cNvPicPr preferRelativeResize="0"/>
          <p:nvPr/>
        </p:nvPicPr>
        <p:blipFill>
          <a:blip r:embed="rId4">
            <a:alphaModFix/>
          </a:blip>
          <a:stretch>
            <a:fillRect/>
          </a:stretch>
        </p:blipFill>
        <p:spPr>
          <a:xfrm>
            <a:off x="3754538" y="17150"/>
            <a:ext cx="5295013" cy="5109200"/>
          </a:xfrm>
          <a:prstGeom prst="rect">
            <a:avLst/>
          </a:prstGeom>
          <a:noFill/>
          <a:ln>
            <a:noFill/>
          </a:ln>
        </p:spPr>
      </p:pic>
      <p:sp>
        <p:nvSpPr>
          <p:cNvPr id="322" name="Google Shape;322;p56"/>
          <p:cNvSpPr txBox="1"/>
          <p:nvPr/>
        </p:nvSpPr>
        <p:spPr>
          <a:xfrm>
            <a:off x="5544050" y="118075"/>
            <a:ext cx="1716000" cy="2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Enterocyte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57"/>
          <p:cNvPicPr preferRelativeResize="0"/>
          <p:nvPr/>
        </p:nvPicPr>
        <p:blipFill>
          <a:blip r:embed="rId3">
            <a:alphaModFix/>
          </a:blip>
          <a:stretch>
            <a:fillRect/>
          </a:stretch>
        </p:blipFill>
        <p:spPr>
          <a:xfrm>
            <a:off x="141700" y="0"/>
            <a:ext cx="3506012" cy="5143501"/>
          </a:xfrm>
          <a:prstGeom prst="rect">
            <a:avLst/>
          </a:prstGeom>
          <a:noFill/>
          <a:ln>
            <a:noFill/>
          </a:ln>
        </p:spPr>
      </p:pic>
      <p:pic>
        <p:nvPicPr>
          <p:cNvPr id="328" name="Google Shape;328;p57"/>
          <p:cNvPicPr preferRelativeResize="0"/>
          <p:nvPr/>
        </p:nvPicPr>
        <p:blipFill>
          <a:blip r:embed="rId4">
            <a:alphaModFix/>
          </a:blip>
          <a:stretch>
            <a:fillRect/>
          </a:stretch>
        </p:blipFill>
        <p:spPr>
          <a:xfrm>
            <a:off x="3844150" y="0"/>
            <a:ext cx="5244750" cy="5143500"/>
          </a:xfrm>
          <a:prstGeom prst="rect">
            <a:avLst/>
          </a:prstGeom>
          <a:noFill/>
          <a:ln>
            <a:noFill/>
          </a:ln>
        </p:spPr>
      </p:pic>
      <p:sp>
        <p:nvSpPr>
          <p:cNvPr id="329" name="Google Shape;329;p57"/>
          <p:cNvSpPr txBox="1"/>
          <p:nvPr/>
        </p:nvSpPr>
        <p:spPr>
          <a:xfrm>
            <a:off x="5557375" y="70850"/>
            <a:ext cx="1818300" cy="16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Enterocyte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58"/>
          <p:cNvPicPr preferRelativeResize="0"/>
          <p:nvPr/>
        </p:nvPicPr>
        <p:blipFill>
          <a:blip r:embed="rId3">
            <a:alphaModFix/>
          </a:blip>
          <a:stretch>
            <a:fillRect/>
          </a:stretch>
        </p:blipFill>
        <p:spPr>
          <a:xfrm>
            <a:off x="0" y="0"/>
            <a:ext cx="3506012" cy="5143501"/>
          </a:xfrm>
          <a:prstGeom prst="rect">
            <a:avLst/>
          </a:prstGeom>
          <a:noFill/>
          <a:ln>
            <a:noFill/>
          </a:ln>
        </p:spPr>
      </p:pic>
      <p:sp>
        <p:nvSpPr>
          <p:cNvPr id="335" name="Google Shape;335;p58"/>
          <p:cNvSpPr txBox="1"/>
          <p:nvPr/>
        </p:nvSpPr>
        <p:spPr>
          <a:xfrm>
            <a:off x="4265100" y="0"/>
            <a:ext cx="391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ISC</a:t>
            </a:r>
            <a:endParaRPr/>
          </a:p>
        </p:txBody>
      </p:sp>
      <p:pic>
        <p:nvPicPr>
          <p:cNvPr id="336" name="Google Shape;336;p58"/>
          <p:cNvPicPr preferRelativeResize="0"/>
          <p:nvPr/>
        </p:nvPicPr>
        <p:blipFill>
          <a:blip r:embed="rId4">
            <a:alphaModFix/>
          </a:blip>
          <a:stretch>
            <a:fillRect/>
          </a:stretch>
        </p:blipFill>
        <p:spPr>
          <a:xfrm>
            <a:off x="3506000" y="400200"/>
            <a:ext cx="5638002" cy="457244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9"/>
          <p:cNvSpPr txBox="1"/>
          <p:nvPr/>
        </p:nvSpPr>
        <p:spPr>
          <a:xfrm>
            <a:off x="1470450" y="2107350"/>
            <a:ext cx="6203100" cy="4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Inflammation</a:t>
            </a:r>
            <a:r>
              <a:rPr lang="en" sz="1800">
                <a:solidFill>
                  <a:schemeClr val="dk2"/>
                </a:solidFill>
              </a:rPr>
              <a:t> Pathway Analysis</a:t>
            </a:r>
            <a:endParaRPr sz="1800">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60"/>
          <p:cNvPicPr preferRelativeResize="0"/>
          <p:nvPr/>
        </p:nvPicPr>
        <p:blipFill>
          <a:blip r:embed="rId3">
            <a:alphaModFix/>
          </a:blip>
          <a:stretch>
            <a:fillRect/>
          </a:stretch>
        </p:blipFill>
        <p:spPr>
          <a:xfrm>
            <a:off x="39350" y="0"/>
            <a:ext cx="3506012" cy="5143501"/>
          </a:xfrm>
          <a:prstGeom prst="rect">
            <a:avLst/>
          </a:prstGeom>
          <a:noFill/>
          <a:ln>
            <a:noFill/>
          </a:ln>
        </p:spPr>
      </p:pic>
      <p:pic>
        <p:nvPicPr>
          <p:cNvPr id="347" name="Google Shape;347;p60"/>
          <p:cNvPicPr preferRelativeResize="0"/>
          <p:nvPr/>
        </p:nvPicPr>
        <p:blipFill>
          <a:blip r:embed="rId4">
            <a:alphaModFix/>
          </a:blip>
          <a:stretch>
            <a:fillRect/>
          </a:stretch>
        </p:blipFill>
        <p:spPr>
          <a:xfrm>
            <a:off x="3545350" y="157100"/>
            <a:ext cx="5598650" cy="4829290"/>
          </a:xfrm>
          <a:prstGeom prst="rect">
            <a:avLst/>
          </a:prstGeom>
          <a:noFill/>
          <a:ln>
            <a:noFill/>
          </a:ln>
        </p:spPr>
      </p:pic>
      <p:sp>
        <p:nvSpPr>
          <p:cNvPr id="348" name="Google Shape;348;p60"/>
          <p:cNvSpPr txBox="1"/>
          <p:nvPr/>
        </p:nvSpPr>
        <p:spPr>
          <a:xfrm>
            <a:off x="5144225" y="157100"/>
            <a:ext cx="24009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Enterocytes</a:t>
            </a:r>
            <a:endParaRPr>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61"/>
          <p:cNvPicPr preferRelativeResize="0"/>
          <p:nvPr/>
        </p:nvPicPr>
        <p:blipFill>
          <a:blip r:embed="rId3">
            <a:alphaModFix/>
          </a:blip>
          <a:stretch>
            <a:fillRect/>
          </a:stretch>
        </p:blipFill>
        <p:spPr>
          <a:xfrm>
            <a:off x="94475" y="0"/>
            <a:ext cx="3506012" cy="5143501"/>
          </a:xfrm>
          <a:prstGeom prst="rect">
            <a:avLst/>
          </a:prstGeom>
          <a:noFill/>
          <a:ln>
            <a:noFill/>
          </a:ln>
        </p:spPr>
      </p:pic>
      <p:pic>
        <p:nvPicPr>
          <p:cNvPr id="354" name="Google Shape;354;p61"/>
          <p:cNvPicPr preferRelativeResize="0"/>
          <p:nvPr/>
        </p:nvPicPr>
        <p:blipFill>
          <a:blip r:embed="rId4">
            <a:alphaModFix/>
          </a:blip>
          <a:stretch>
            <a:fillRect/>
          </a:stretch>
        </p:blipFill>
        <p:spPr>
          <a:xfrm>
            <a:off x="3600475" y="120900"/>
            <a:ext cx="5543526" cy="4836024"/>
          </a:xfrm>
          <a:prstGeom prst="rect">
            <a:avLst/>
          </a:prstGeom>
          <a:noFill/>
          <a:ln>
            <a:noFill/>
          </a:ln>
        </p:spPr>
      </p:pic>
      <p:sp>
        <p:nvSpPr>
          <p:cNvPr id="355" name="Google Shape;355;p61"/>
          <p:cNvSpPr txBox="1"/>
          <p:nvPr/>
        </p:nvSpPr>
        <p:spPr>
          <a:xfrm>
            <a:off x="4400375" y="120900"/>
            <a:ext cx="35661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Intestinal Stem Cells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76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UMAP by Diet - Crypt Enriched Dataset</a:t>
            </a:r>
            <a:endParaRPr/>
          </a:p>
        </p:txBody>
      </p:sp>
      <p:pic>
        <p:nvPicPr>
          <p:cNvPr id="80" name="Google Shape;80;p17"/>
          <p:cNvPicPr preferRelativeResize="0"/>
          <p:nvPr/>
        </p:nvPicPr>
        <p:blipFill rotWithShape="1">
          <a:blip r:embed="rId3">
            <a:alphaModFix/>
          </a:blip>
          <a:srcRect b="0" l="-1579" r="1579" t="0"/>
          <a:stretch/>
        </p:blipFill>
        <p:spPr>
          <a:xfrm>
            <a:off x="224550" y="496500"/>
            <a:ext cx="4235860" cy="4342200"/>
          </a:xfrm>
          <a:prstGeom prst="rect">
            <a:avLst/>
          </a:prstGeom>
          <a:noFill/>
          <a:ln>
            <a:noFill/>
          </a:ln>
        </p:spPr>
      </p:pic>
      <p:pic>
        <p:nvPicPr>
          <p:cNvPr id="81" name="Google Shape;81;p17"/>
          <p:cNvPicPr preferRelativeResize="0"/>
          <p:nvPr/>
        </p:nvPicPr>
        <p:blipFill>
          <a:blip r:embed="rId4">
            <a:alphaModFix/>
          </a:blip>
          <a:stretch>
            <a:fillRect/>
          </a:stretch>
        </p:blipFill>
        <p:spPr>
          <a:xfrm>
            <a:off x="4687210" y="496500"/>
            <a:ext cx="4235860" cy="4342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62"/>
          <p:cNvPicPr preferRelativeResize="0"/>
          <p:nvPr/>
        </p:nvPicPr>
        <p:blipFill>
          <a:blip r:embed="rId3">
            <a:alphaModFix/>
          </a:blip>
          <a:stretch>
            <a:fillRect/>
          </a:stretch>
        </p:blipFill>
        <p:spPr>
          <a:xfrm>
            <a:off x="86600" y="0"/>
            <a:ext cx="3506012" cy="5143501"/>
          </a:xfrm>
          <a:prstGeom prst="rect">
            <a:avLst/>
          </a:prstGeom>
          <a:noFill/>
          <a:ln>
            <a:noFill/>
          </a:ln>
        </p:spPr>
      </p:pic>
      <p:pic>
        <p:nvPicPr>
          <p:cNvPr id="361" name="Google Shape;361;p62"/>
          <p:cNvPicPr preferRelativeResize="0"/>
          <p:nvPr/>
        </p:nvPicPr>
        <p:blipFill>
          <a:blip r:embed="rId4">
            <a:alphaModFix/>
          </a:blip>
          <a:stretch>
            <a:fillRect/>
          </a:stretch>
        </p:blipFill>
        <p:spPr>
          <a:xfrm>
            <a:off x="3592600" y="782625"/>
            <a:ext cx="5551401" cy="3578239"/>
          </a:xfrm>
          <a:prstGeom prst="rect">
            <a:avLst/>
          </a:prstGeom>
          <a:noFill/>
          <a:ln>
            <a:noFill/>
          </a:ln>
        </p:spPr>
      </p:pic>
      <p:sp>
        <p:nvSpPr>
          <p:cNvPr id="362" name="Google Shape;362;p62"/>
          <p:cNvSpPr txBox="1"/>
          <p:nvPr/>
        </p:nvSpPr>
        <p:spPr>
          <a:xfrm>
            <a:off x="5234800" y="396825"/>
            <a:ext cx="23301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Enterocytes</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76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Clustered UMAP - Crypt Enriched Dataset</a:t>
            </a:r>
            <a:endParaRPr/>
          </a:p>
        </p:txBody>
      </p:sp>
      <p:pic>
        <p:nvPicPr>
          <p:cNvPr id="87" name="Google Shape;87;p18"/>
          <p:cNvPicPr preferRelativeResize="0"/>
          <p:nvPr/>
        </p:nvPicPr>
        <p:blipFill>
          <a:blip r:embed="rId3">
            <a:alphaModFix/>
          </a:blip>
          <a:stretch>
            <a:fillRect/>
          </a:stretch>
        </p:blipFill>
        <p:spPr>
          <a:xfrm>
            <a:off x="1671000" y="448225"/>
            <a:ext cx="5802024" cy="4605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76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Clustered UMAP - Villus Enriched Dataset</a:t>
            </a:r>
            <a:endParaRPr/>
          </a:p>
        </p:txBody>
      </p:sp>
      <p:pic>
        <p:nvPicPr>
          <p:cNvPr id="93" name="Google Shape;93;p19"/>
          <p:cNvPicPr preferRelativeResize="0"/>
          <p:nvPr/>
        </p:nvPicPr>
        <p:blipFill rotWithShape="1">
          <a:blip r:embed="rId3">
            <a:alphaModFix/>
          </a:blip>
          <a:srcRect b="0" l="0" r="0" t="6812"/>
          <a:stretch/>
        </p:blipFill>
        <p:spPr>
          <a:xfrm>
            <a:off x="2605675" y="744962"/>
            <a:ext cx="6143225" cy="3653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76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Heatmap of marker genes of each cell cluster</a:t>
            </a:r>
            <a:endParaRPr/>
          </a:p>
        </p:txBody>
      </p:sp>
      <p:pic>
        <p:nvPicPr>
          <p:cNvPr id="99" name="Google Shape;99;p20"/>
          <p:cNvPicPr preferRelativeResize="0"/>
          <p:nvPr/>
        </p:nvPicPr>
        <p:blipFill rotWithShape="1">
          <a:blip r:embed="rId3">
            <a:alphaModFix/>
          </a:blip>
          <a:srcRect b="0" l="2181" r="0" t="0"/>
          <a:stretch/>
        </p:blipFill>
        <p:spPr>
          <a:xfrm>
            <a:off x="0" y="887700"/>
            <a:ext cx="4572000" cy="3778072"/>
          </a:xfrm>
          <a:prstGeom prst="rect">
            <a:avLst/>
          </a:prstGeom>
          <a:noFill/>
          <a:ln>
            <a:noFill/>
          </a:ln>
        </p:spPr>
      </p:pic>
      <p:pic>
        <p:nvPicPr>
          <p:cNvPr id="100" name="Google Shape;100;p20"/>
          <p:cNvPicPr preferRelativeResize="0"/>
          <p:nvPr/>
        </p:nvPicPr>
        <p:blipFill rotWithShape="1">
          <a:blip r:embed="rId4">
            <a:alphaModFix/>
          </a:blip>
          <a:srcRect b="0" l="2496" r="0" t="0"/>
          <a:stretch/>
        </p:blipFill>
        <p:spPr>
          <a:xfrm>
            <a:off x="4572005" y="887700"/>
            <a:ext cx="4557245" cy="3778074"/>
          </a:xfrm>
          <a:prstGeom prst="rect">
            <a:avLst/>
          </a:prstGeom>
          <a:noFill/>
          <a:ln>
            <a:noFill/>
          </a:ln>
        </p:spPr>
      </p:pic>
      <p:sp>
        <p:nvSpPr>
          <p:cNvPr id="101" name="Google Shape;101;p20"/>
          <p:cNvSpPr txBox="1"/>
          <p:nvPr/>
        </p:nvSpPr>
        <p:spPr>
          <a:xfrm>
            <a:off x="2276700" y="496500"/>
            <a:ext cx="577200" cy="3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CD</a:t>
            </a:r>
            <a:endParaRPr sz="1800">
              <a:solidFill>
                <a:schemeClr val="dk1"/>
              </a:solidFill>
            </a:endParaRPr>
          </a:p>
        </p:txBody>
      </p:sp>
      <p:sp>
        <p:nvSpPr>
          <p:cNvPr id="102" name="Google Shape;102;p20"/>
          <p:cNvSpPr txBox="1"/>
          <p:nvPr/>
        </p:nvSpPr>
        <p:spPr>
          <a:xfrm>
            <a:off x="6599325" y="496500"/>
            <a:ext cx="1295400" cy="3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HFHSD</a:t>
            </a:r>
            <a:endParaRPr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76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Clustered UMAP - Enteroendocrine Cells</a:t>
            </a:r>
            <a:endParaRPr/>
          </a:p>
        </p:txBody>
      </p:sp>
      <p:pic>
        <p:nvPicPr>
          <p:cNvPr id="108" name="Google Shape;108;p21"/>
          <p:cNvPicPr preferRelativeResize="0"/>
          <p:nvPr/>
        </p:nvPicPr>
        <p:blipFill rotWithShape="1">
          <a:blip r:embed="rId3">
            <a:alphaModFix/>
          </a:blip>
          <a:srcRect b="30182" l="0" r="0" t="0"/>
          <a:stretch/>
        </p:blipFill>
        <p:spPr>
          <a:xfrm>
            <a:off x="1537563" y="777838"/>
            <a:ext cx="6068876" cy="3587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